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32074CC-9365-43F4-AF96-03B9B3863A83}">
  <a:tblStyle styleId="{532074CC-9365-43F4-AF96-03B9B3863A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c6ada5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c6ada5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eccff14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eccff14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Qianqian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c6ada5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c6ada5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Qianqian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c6ada5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c6ada5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Qianqian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c6ada5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c6ada5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Qianqian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c6ada5f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c6ada5f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c6ada5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c6ada5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c6ada5f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c6ada5f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c6ada5f5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c6ada5f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1caa990c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1caa990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eccff14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eccff14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eccff14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eccff14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c6ada5f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c6ada5f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c324f0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c324f0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c324f0f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c324f0f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eccff1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eccff1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eccff1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eccff1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eccff14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eccff14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c6ada5f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c6ada5f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ccff14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ccff14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eccff14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eccff14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c324f0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c324f0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7.jpg"/><Relationship Id="rId6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2386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Mineral Dust Detect Algorithms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Satellite Data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311700" y="1444950"/>
            <a:ext cx="67185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Janita Patwardhan</a:t>
            </a:r>
            <a:r>
              <a:rPr baseline="30000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Peichang Shi</a:t>
            </a:r>
            <a:r>
              <a:rPr baseline="30000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and Qianqian Song</a:t>
            </a:r>
            <a:r>
              <a:rPr baseline="30000"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Advisors: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Dr. Jianwu Wang</a:t>
            </a:r>
            <a:r>
              <a:rPr baseline="30000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Dr. Zhibo Zhang</a:t>
            </a:r>
            <a:r>
              <a:rPr baseline="30000"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aseline="30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Mathematics &amp; Statistics, UMBC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Information Systems, UMBC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Physics, UMBC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592650" y="4064300"/>
            <a:ext cx="75021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Acknowledgements: NSF, UMBC, HPCF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CyberTraining: Big Data + High-Performance Computing + Atmospheric Sciences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University of Maryland, Baltimore County, Spring 2018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9975"/>
            <a:ext cx="1653575" cy="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 and Times Used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2029500" y="1433925"/>
            <a:ext cx="5085000" cy="3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Northwest Coast of Africa (Atlantic Ocean)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March 13, 2007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May 9, 2007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i="1"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July 15, 2007</a:t>
            </a:r>
            <a:endParaRPr i="1"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March 31, 2008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i="1"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June 22, 2009</a:t>
            </a:r>
            <a:endParaRPr i="1"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April 22, 2010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Coast of Arabian Peninsula (Arabian Sea)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5, 2009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11, 2009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1044375" y="1305450"/>
            <a:ext cx="6831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Our Algorithms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</a:t>
            </a:r>
            <a:r>
              <a:rPr lang="en"/>
              <a:t>Physical Algorithm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115500" y="1413300"/>
            <a:ext cx="89349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Ackerman</a:t>
            </a:r>
            <a:r>
              <a:rPr baseline="30000"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showed that BTD(11-12um) of dust is smaller than that of clouds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Our physical algorithm: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 &lt;  threshold :  dust 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 &gt;  threshold :  dust-free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Threshold selection: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Applied different threshold for MODIS data along CALIPSO track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Calculated accuracy for different threshold with CALIPSO dust detection as reference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Found threshold ~ 0.8 gives highest accuracy around 60%~70%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8133125" y="3213850"/>
            <a:ext cx="391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115500" y="4662700"/>
            <a:ext cx="8934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1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Ackerman, Steven A. "Remote sensing aerosols using satellite infrared observations." </a:t>
            </a:r>
            <a:r>
              <a:rPr i="1"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Journal of Geophysical Research: Atmospheres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 102.D14 (1997): 17069-17079.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40" y="1433850"/>
            <a:ext cx="2212706" cy="17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75" y="1384975"/>
            <a:ext cx="2474481" cy="1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428925" y="1813938"/>
            <a:ext cx="2541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 threshold = 0.8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July 15, 2007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00" y="3316750"/>
            <a:ext cx="2157775" cy="16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7251" y="3256350"/>
            <a:ext cx="2455623" cy="1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6428925" y="3855875"/>
            <a:ext cx="2541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 threshold = 0.8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June 22, 2009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Physical Algorithm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Method: Logistic Regression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651300" y="1392475"/>
            <a:ext cx="78414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method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More intuitive and robust than other regressions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Not many assumptions needed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Goal is to select best set of predictor variables and create a model for outcome variable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Types of simulations run 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all variables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6 variables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R0.47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R0.47/R0.64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BTD(3.9um-11um)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BTD(11-12um)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R0.42um, R0.68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Using 6 variables with geometry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6614300" y="2058213"/>
            <a:ext cx="2085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June 22, 2009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90" y="1385250"/>
            <a:ext cx="2379951" cy="1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750" y="1342509"/>
            <a:ext cx="2379950" cy="176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Results: All Variables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6557325" y="3950463"/>
            <a:ext cx="20859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July 15, 2007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788" y="3285000"/>
            <a:ext cx="2310525" cy="18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550" y="3285000"/>
            <a:ext cx="2518538" cy="17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38758"/>
            <a:ext cx="2265751" cy="175891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Results: 6 Variables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3235725"/>
            <a:ext cx="2287603" cy="18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225" y="3253200"/>
            <a:ext cx="2488093" cy="18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9728" y="1277025"/>
            <a:ext cx="2503089" cy="18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5780875" y="1173225"/>
            <a:ext cx="30000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R0.47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R0.47/R0.64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BTD(3.9um-11um)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BTD(11-12um)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R0.42um, R0.68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Logistic Regression Results: 6 Variables and Geometry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796013" y="4311750"/>
            <a:ext cx="721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June 22, 2009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887" y="1277025"/>
            <a:ext cx="4281164" cy="31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309875"/>
            <a:ext cx="8520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Logistic Regression Results: Multiple Data Sets with All Band variables </a:t>
            </a:r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2052725" y="4517925"/>
            <a:ext cx="34446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June 22, 2009 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02" y="1405075"/>
            <a:ext cx="3545472" cy="27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625" y="1287425"/>
            <a:ext cx="4441924" cy="323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data vs Single data 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3778847" cy="274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875" y="1421400"/>
            <a:ext cx="3491746" cy="253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018" y="1683875"/>
            <a:ext cx="2596181" cy="19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805050" y="4025275"/>
            <a:ext cx="2078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dataset with parsimonious variables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500025" y="4025275"/>
            <a:ext cx="2171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data with 6 variables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500525" y="4025275"/>
            <a:ext cx="1834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Sing </a:t>
            </a: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with parsimonious variables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1044375" y="1305450"/>
            <a:ext cx="6831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Our Algorithms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1044375" y="1305450"/>
            <a:ext cx="6831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Our Algorithms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Comparison: July 15, 2007</a:t>
            </a:r>
            <a:endParaRPr/>
          </a:p>
        </p:txBody>
      </p:sp>
      <p:graphicFrame>
        <p:nvGraphicFramePr>
          <p:cNvPr id="225" name="Google Shape;225;p33"/>
          <p:cNvGraphicFramePr/>
          <p:nvPr/>
        </p:nvGraphicFramePr>
        <p:xfrm>
          <a:off x="125700" y="150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{532074CC-9365-43F4-AF96-03B9B3863A83}</a:tableStyleId>
              </a:tblPr>
              <a:tblGrid>
                <a:gridCol w="4110300"/>
                <a:gridCol w="1436050"/>
                <a:gridCol w="1655725"/>
                <a:gridCol w="15045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Accuracy Rate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Positive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False Negative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Physical Algorithm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50.8%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44.6%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4.6%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LR- All variables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90.5%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2.1%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7.4%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LR- 6 variables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78.3%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6.6%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15.1%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LR- 6 variables and geometry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81.7%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7.5%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10.8%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LR- Multiple data sets, all variables and geometry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92.4%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5.6%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LR-Multiple datasets,  parsimonious model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89.5%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8.4%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LR single dataset ,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parsimonious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model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93.2%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1.7%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5.1%</a:t>
                      </a:r>
                      <a:endParaRPr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1" name="Google Shape;231;p34"/>
          <p:cNvSpPr txBox="1"/>
          <p:nvPr/>
        </p:nvSpPr>
        <p:spPr>
          <a:xfrm>
            <a:off x="530875" y="1775425"/>
            <a:ext cx="81372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Try other machine learning techniques for the machine learning algorithm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an algorithm for detecting dust over land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Combine land and ocean algorithms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Decrease false positive and negative rates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Compare accuracy rates to those of published algorithms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Mineral Dust Aerosol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3893400" y="1768450"/>
            <a:ext cx="51666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Defined as soil particles in the air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Adversely affects air quality and human health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Changes temperature structure in the atmosphere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75" y="1471325"/>
            <a:ext cx="2327975" cy="33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72250" y="4809925"/>
            <a:ext cx="4226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NASA Worldview, May 9 2007: https://go.nasa.gov/2IlNV7r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03700" y="381200"/>
            <a:ext cx="8736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Satellite Data: MODIS and CALIPSO</a:t>
            </a:r>
            <a:endParaRPr sz="2300"/>
          </a:p>
        </p:txBody>
      </p:sp>
      <p:sp>
        <p:nvSpPr>
          <p:cNvPr id="87" name="Google Shape;87;p16"/>
          <p:cNvSpPr txBox="1"/>
          <p:nvPr/>
        </p:nvSpPr>
        <p:spPr>
          <a:xfrm>
            <a:off x="203700" y="1383775"/>
            <a:ext cx="42783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MODIS: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Passive sensor onboard  Aqua and Terra satellite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Images the entirety of the earth every 1-2 days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36 spectral bands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CALIPSO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Satellite with active Lidar sensor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Better able to detect dust by using depolarization 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975" y="1871150"/>
            <a:ext cx="4173425" cy="28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30975" y="4689700"/>
            <a:ext cx="41733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https://en.wikipedia.org/wiki/A-train_(satellite_constellation)</a:t>
            </a:r>
            <a:endParaRPr sz="9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716250" y="1279200"/>
            <a:ext cx="77115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Collocate the MODIS and CALIPSO data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 algorithms using MODIS data to detect dust over ocean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Physically based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Big data/machine learning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algorithms using MODIS data for detection over land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Physically based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Big data/machine learning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Determine accuracy rate of algorithms using CALIPSO data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Compare accuracy of our algorithms to published algorithms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Objectives: Achieved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716250" y="1279200"/>
            <a:ext cx="77115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Collocate the MODIS and CALIPSO data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 algorithms using MODIS data to detect dust over ocean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Physically based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Big data/machine learning algorithm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algorithms using MODIS data for detection over land</a:t>
            </a:r>
            <a:endParaRPr sz="16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Physically based algorithm</a:t>
            </a:r>
            <a:endParaRPr sz="16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Merriweather"/>
              <a:buAutoNum type="alphaLcPeriod"/>
            </a:pPr>
            <a:r>
              <a:rPr lang="en" sz="16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Big data/machine learning algorithm</a:t>
            </a:r>
            <a:endParaRPr sz="16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F4A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002F4A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Determine accuracy rate of algorithms using CALIPSO data</a:t>
            </a:r>
            <a:endParaRPr sz="1600">
              <a:solidFill>
                <a:srgbClr val="002F4A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Merriweather"/>
              <a:buAutoNum type="arabicPeriod"/>
            </a:pPr>
            <a:r>
              <a:rPr lang="en" sz="16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Compare accuracy of our algorithms to published algorithms</a:t>
            </a:r>
            <a:endParaRPr sz="16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1044375" y="1305450"/>
            <a:ext cx="6831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Our Algorithms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1800">
              <a:solidFill>
                <a:srgbClr val="CCCC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4656150" y="1546988"/>
            <a:ext cx="39687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Already have collocated data for CALIPSO and MODIS level-2 data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CALIPSO data tells us dust for every 5 km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●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MODIS data gives information for every 1 km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erriweather"/>
              <a:buChar char="○"/>
            </a:pPr>
            <a:r>
              <a:rPr lang="en" sz="16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Took average over 5 pixels to get 5km resolution</a:t>
            </a:r>
            <a:endParaRPr sz="16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Collocating Data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38125"/>
            <a:ext cx="4214317" cy="34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808488" y="4814900"/>
            <a:ext cx="3220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NASA Worldview: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https://go.nasa.gov/2KwnxV4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Utilized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1443075" y="1531825"/>
            <a:ext cx="6520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Existence</a:t>
            </a: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dust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Radiance/Emissivity from 36 spectral bands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Geometry</a:t>
            </a: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1734625" y="2053925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Dust, no clouds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734625" y="1860175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Dust and clouds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734625" y="2571750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louds, no dust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1734625" y="2423875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d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ust or clouds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8100" y="2049475"/>
            <a:ext cx="2222100" cy="234900"/>
          </a:xfrm>
          <a:prstGeom prst="rightArrow">
            <a:avLst>
              <a:gd fmla="val 50000" name="adj1"/>
              <a:gd fmla="val 271668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3188100" y="2519550"/>
            <a:ext cx="2222100" cy="234900"/>
          </a:xfrm>
          <a:prstGeom prst="rightArrow">
            <a:avLst>
              <a:gd fmla="val 50000" name="adj1"/>
              <a:gd fmla="val 271668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5746725" y="1949275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Dust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746725" y="2419350"/>
            <a:ext cx="15753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 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Dust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